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09C2CE8B-6674-48A9-B5B4-8E2D75DC7085}">
  <a:tblStyle styleId="{09C2CE8B-6674-48A9-B5B4-8E2D75DC7085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italic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GOAT acts as a middle man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integrate all other data that they are collecting in addition to credit into the fraud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Here is how i decided to tackle this problem for goat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 most interesting part of this process is feature engineering, and making sure to not include features that are only coming after the order has been placed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With threshold of 79%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Popularity of the brand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If the IP address has been used regularly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Zipcode similairty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9.png"/><Relationship Id="rId4" Type="http://schemas.openxmlformats.org/officeDocument/2006/relationships/image" Target="../media/image14.png"/><Relationship Id="rId11" Type="http://schemas.openxmlformats.org/officeDocument/2006/relationships/image" Target="../media/image19.png"/><Relationship Id="rId10" Type="http://schemas.openxmlformats.org/officeDocument/2006/relationships/image" Target="../media/image13.png"/><Relationship Id="rId9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8.png"/><Relationship Id="rId8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00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8.png"/><Relationship Id="rId4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2897125" y="1820875"/>
            <a:ext cx="4813200" cy="97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/>
              <a:t>FraudBuster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-44700" y="28497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Saina Lajevardi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550" y="1524875"/>
            <a:ext cx="1677899" cy="167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8112" l="11939" r="31687" t="2241"/>
          <a:stretch/>
        </p:blipFill>
        <p:spPr>
          <a:xfrm>
            <a:off x="266001" y="1116375"/>
            <a:ext cx="1221475" cy="221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 rotWithShape="1">
          <a:blip r:embed="rId4">
            <a:alphaModFix/>
          </a:blip>
          <a:srcRect b="0" l="0" r="0" t="16881"/>
          <a:stretch/>
        </p:blipFill>
        <p:spPr>
          <a:xfrm>
            <a:off x="7075800" y="1504150"/>
            <a:ext cx="1908025" cy="343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" y="3308699"/>
            <a:ext cx="2304248" cy="158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 rotWithShape="1">
          <a:blip r:embed="rId6">
            <a:alphaModFix/>
          </a:blip>
          <a:srcRect b="0" l="8286" r="11572" t="26723"/>
          <a:stretch/>
        </p:blipFill>
        <p:spPr>
          <a:xfrm>
            <a:off x="4702325" y="1504150"/>
            <a:ext cx="2411825" cy="1585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4846850" y="148950"/>
            <a:ext cx="3715500" cy="8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i="1" lang="en" sz="3600">
                <a:latin typeface="Playfair Display"/>
                <a:ea typeface="Playfair Display"/>
                <a:cs typeface="Playfair Display"/>
                <a:sym typeface="Playfair Display"/>
              </a:rPr>
              <a:t>Saina Lajevardi</a:t>
            </a:r>
          </a:p>
          <a:p>
            <a:pPr lvl="0" algn="ctr">
              <a:spcBef>
                <a:spcPts val="0"/>
              </a:spcBef>
              <a:buNone/>
            </a:pPr>
            <a:r>
              <a:rPr b="1" i="1" lang="en" sz="3600">
                <a:latin typeface="Playfair Display"/>
                <a:ea typeface="Playfair Display"/>
                <a:cs typeface="Playfair Display"/>
                <a:sym typeface="Playfair Display"/>
              </a:rPr>
              <a:t>Geostatistics</a:t>
            </a:r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7">
            <a:alphaModFix/>
          </a:blip>
          <a:srcRect b="0" l="8236" r="14280" t="8096"/>
          <a:stretch/>
        </p:blipFill>
        <p:spPr>
          <a:xfrm>
            <a:off x="4702324" y="3035375"/>
            <a:ext cx="2438625" cy="18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33143" y="1278875"/>
            <a:ext cx="2621657" cy="212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4800" y="417400"/>
            <a:ext cx="1713958" cy="40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 rotWithShape="1">
          <a:blip r:embed="rId10">
            <a:alphaModFix/>
          </a:blip>
          <a:srcRect b="0" l="0" r="0" t="2524"/>
          <a:stretch/>
        </p:blipFill>
        <p:spPr>
          <a:xfrm>
            <a:off x="2164800" y="244350"/>
            <a:ext cx="1373850" cy="74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155328" y="3407996"/>
            <a:ext cx="2322396" cy="15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/>
        </p:nvSpPr>
        <p:spPr>
          <a:xfrm>
            <a:off x="0" y="2125950"/>
            <a:ext cx="51681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Seller sells fake sneakers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Buyer falsifies identity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218537" y="201600"/>
            <a:ext cx="2366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200"/>
              <a:t>Fraud</a:t>
            </a:r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311" y="0"/>
            <a:ext cx="513468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099" y="3987577"/>
            <a:ext cx="2003698" cy="9176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Shape 62"/>
          <p:cNvGrpSpPr/>
          <p:nvPr/>
        </p:nvGrpSpPr>
        <p:grpSpPr>
          <a:xfrm>
            <a:off x="2769646" y="1827027"/>
            <a:ext cx="2406600" cy="2379392"/>
            <a:chOff x="2740875" y="1455950"/>
            <a:chExt cx="3052125" cy="2896400"/>
          </a:xfrm>
        </p:grpSpPr>
        <p:pic>
          <p:nvPicPr>
            <p:cNvPr id="63" name="Shape 6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47650" y="2237018"/>
              <a:ext cx="772250" cy="7722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4" name="Shape 64"/>
            <p:cNvCxnSpPr/>
            <p:nvPr/>
          </p:nvCxnSpPr>
          <p:spPr>
            <a:xfrm>
              <a:off x="3991300" y="3229000"/>
              <a:ext cx="0" cy="1122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5" name="Shape 65"/>
            <p:cNvCxnSpPr/>
            <p:nvPr/>
          </p:nvCxnSpPr>
          <p:spPr>
            <a:xfrm>
              <a:off x="4459800" y="3229000"/>
              <a:ext cx="0" cy="1122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6" name="Shape 66"/>
            <p:cNvCxnSpPr/>
            <p:nvPr/>
          </p:nvCxnSpPr>
          <p:spPr>
            <a:xfrm rot="10800000">
              <a:off x="3991225" y="4347850"/>
              <a:ext cx="485100" cy="4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7" name="Shape 67"/>
            <p:cNvCxnSpPr/>
            <p:nvPr/>
          </p:nvCxnSpPr>
          <p:spPr>
            <a:xfrm rot="10800000">
              <a:off x="2752875" y="1934550"/>
              <a:ext cx="1244700" cy="13167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8" name="Shape 68"/>
            <p:cNvCxnSpPr/>
            <p:nvPr/>
          </p:nvCxnSpPr>
          <p:spPr>
            <a:xfrm flipH="1" rot="10800000">
              <a:off x="4459800" y="1850800"/>
              <a:ext cx="1333200" cy="1378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9" name="Shape 69"/>
            <p:cNvSpPr/>
            <p:nvPr/>
          </p:nvSpPr>
          <p:spPr>
            <a:xfrm>
              <a:off x="2769200" y="1658225"/>
              <a:ext cx="3012426" cy="287250"/>
            </a:xfrm>
            <a:custGeom>
              <a:pathLst>
                <a:path extrusionOk="0" h="11490" w="118728">
                  <a:moveTo>
                    <a:pt x="0" y="0"/>
                  </a:moveTo>
                  <a:cubicBezTo>
                    <a:pt x="9415" y="1915"/>
                    <a:pt x="36703" y="11490"/>
                    <a:pt x="56491" y="11490"/>
                  </a:cubicBezTo>
                  <a:cubicBezTo>
                    <a:pt x="76279" y="11490"/>
                    <a:pt x="108355" y="1915"/>
                    <a:pt x="118728" y="0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sp>
        <p:cxnSp>
          <p:nvCxnSpPr>
            <p:cNvPr id="70" name="Shape 70"/>
            <p:cNvCxnSpPr/>
            <p:nvPr/>
          </p:nvCxnSpPr>
          <p:spPr>
            <a:xfrm>
              <a:off x="2752850" y="1611550"/>
              <a:ext cx="0" cy="3231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71" name="Shape 71"/>
            <p:cNvCxnSpPr/>
            <p:nvPr/>
          </p:nvCxnSpPr>
          <p:spPr>
            <a:xfrm>
              <a:off x="5792875" y="1611550"/>
              <a:ext cx="0" cy="2754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72" name="Shape 72"/>
            <p:cNvSpPr/>
            <p:nvPr/>
          </p:nvSpPr>
          <p:spPr>
            <a:xfrm>
              <a:off x="2740875" y="1455950"/>
              <a:ext cx="3040706" cy="155600"/>
            </a:xfrm>
            <a:custGeom>
              <a:pathLst>
                <a:path extrusionOk="0" h="6224" w="124952">
                  <a:moveTo>
                    <a:pt x="0" y="6224"/>
                  </a:moveTo>
                  <a:cubicBezTo>
                    <a:pt x="10452" y="5186"/>
                    <a:pt x="41889" y="0"/>
                    <a:pt x="62715" y="0"/>
                  </a:cubicBezTo>
                  <a:cubicBezTo>
                    <a:pt x="83540" y="0"/>
                    <a:pt x="114579" y="5186"/>
                    <a:pt x="124952" y="6224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sp>
        <p:sp>
          <p:nvSpPr>
            <p:cNvPr id="73" name="Shape 73"/>
            <p:cNvSpPr/>
            <p:nvPr/>
          </p:nvSpPr>
          <p:spPr>
            <a:xfrm>
              <a:off x="2752350" y="1874800"/>
              <a:ext cx="3040624" cy="287250"/>
            </a:xfrm>
            <a:custGeom>
              <a:pathLst>
                <a:path extrusionOk="0" h="11490" w="118728">
                  <a:moveTo>
                    <a:pt x="0" y="0"/>
                  </a:moveTo>
                  <a:cubicBezTo>
                    <a:pt x="9415" y="1915"/>
                    <a:pt x="36703" y="11490"/>
                    <a:pt x="56491" y="11490"/>
                  </a:cubicBezTo>
                  <a:cubicBezTo>
                    <a:pt x="76279" y="11490"/>
                    <a:pt x="108355" y="1915"/>
                    <a:pt x="118728" y="0"/>
                  </a:cubicBez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sp>
      </p:grpSp>
      <p:sp>
        <p:nvSpPr>
          <p:cNvPr id="74" name="Shape 74"/>
          <p:cNvSpPr txBox="1"/>
          <p:nvPr/>
        </p:nvSpPr>
        <p:spPr>
          <a:xfrm>
            <a:off x="544100" y="364575"/>
            <a:ext cx="77400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200"/>
              <a:t>A sneaker marketplace app that guarantees authenticity </a:t>
            </a:r>
          </a:p>
        </p:txBody>
      </p:sp>
      <p:pic>
        <p:nvPicPr>
          <p:cNvPr id="75" name="Shape 75"/>
          <p:cNvPicPr preferRelativeResize="0"/>
          <p:nvPr/>
        </p:nvPicPr>
        <p:blipFill rotWithShape="1">
          <a:blip r:embed="rId3">
            <a:alphaModFix/>
          </a:blip>
          <a:srcRect b="0" l="0" r="0" t="7723"/>
          <a:stretch/>
        </p:blipFill>
        <p:spPr>
          <a:xfrm rot="-1153471">
            <a:off x="3789498" y="1307857"/>
            <a:ext cx="1555454" cy="657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3400" y="3646599"/>
            <a:ext cx="1258650" cy="125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6">
            <a:alphaModFix/>
          </a:blip>
          <a:srcRect b="6348" l="15495" r="23666" t="5475"/>
          <a:stretch/>
        </p:blipFill>
        <p:spPr>
          <a:xfrm>
            <a:off x="5562475" y="917225"/>
            <a:ext cx="1024950" cy="148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5388500" y="517175"/>
            <a:ext cx="26259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/>
              <a:t>fake sneakers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800"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247" y="1408775"/>
            <a:ext cx="3126777" cy="263384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>
            <a:off x="656187" y="316775"/>
            <a:ext cx="2366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200"/>
              <a:t>Fraud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437" y="1131424"/>
            <a:ext cx="3642675" cy="36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1218250" y="3672000"/>
            <a:ext cx="30000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>
                <a:solidFill>
                  <a:schemeClr val="dk1"/>
                </a:solidFill>
              </a:rPr>
              <a:t>s</a:t>
            </a:r>
            <a:r>
              <a:rPr lang="en" sz="2800">
                <a:solidFill>
                  <a:schemeClr val="dk1"/>
                </a:solidFill>
              </a:rPr>
              <a:t>tolen identity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4687024" y="2898024"/>
            <a:ext cx="4302975" cy="19117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/>
        </p:nvSpPr>
        <p:spPr>
          <a:xfrm>
            <a:off x="620850" y="568242"/>
            <a:ext cx="7388400" cy="635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200">
                <a:latin typeface="Calibri"/>
                <a:ea typeface="Calibri"/>
                <a:cs typeface="Calibri"/>
                <a:sym typeface="Calibri"/>
              </a:rPr>
              <a:t>Current Fraud Detector</a:t>
            </a:r>
            <a:r>
              <a:rPr b="1" lang="en" sz="3200"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1015350" y="1471375"/>
            <a:ext cx="6426600" cy="7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fraud detection from paypal and credit card by verifying manually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620850" y="2979325"/>
            <a:ext cx="51951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600"/>
              <a:t>An automated fraud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600"/>
              <a:t>detection to verify any order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5576475" y="1716816"/>
            <a:ext cx="26463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600"/>
          </a:p>
          <a:p>
            <a:pPr lvl="0" rtl="0" algn="ctr">
              <a:spcBef>
                <a:spcPts val="0"/>
              </a:spcBef>
              <a:buNone/>
            </a:pPr>
            <a:r>
              <a:rPr b="1" lang="en" sz="2600"/>
              <a:t>Feature Selection &amp; Engineering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3000"/>
          </a:p>
        </p:txBody>
      </p:sp>
      <p:sp>
        <p:nvSpPr>
          <p:cNvPr id="100" name="Shape 100"/>
          <p:cNvSpPr txBox="1"/>
          <p:nvPr/>
        </p:nvSpPr>
        <p:spPr>
          <a:xfrm>
            <a:off x="2425150" y="1835250"/>
            <a:ext cx="2646300" cy="14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600"/>
              <a:t>Data Exploration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2200"/>
              <a:t>(100K+ records)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2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2800"/>
          </a:p>
        </p:txBody>
      </p:sp>
      <p:sp>
        <p:nvSpPr>
          <p:cNvPr id="101" name="Shape 101"/>
          <p:cNvSpPr/>
          <p:nvPr/>
        </p:nvSpPr>
        <p:spPr>
          <a:xfrm>
            <a:off x="4921750" y="2243925"/>
            <a:ext cx="761100" cy="36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 rot="10800000">
            <a:off x="6194022" y="3339300"/>
            <a:ext cx="738900" cy="756300"/>
          </a:xfrm>
          <a:prstGeom prst="bentArrow">
            <a:avLst>
              <a:gd fmla="val 25000" name="adj1"/>
              <a:gd fmla="val 25000" name="adj2"/>
              <a:gd fmla="val 25000" name="adj3"/>
              <a:gd fmla="val 0" name="adj4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/>
        </p:nvSpPr>
        <p:spPr>
          <a:xfrm>
            <a:off x="3164525" y="3339300"/>
            <a:ext cx="30294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600"/>
          </a:p>
          <a:p>
            <a:pPr lvl="0" rtl="0" algn="ctr">
              <a:spcBef>
                <a:spcPts val="0"/>
              </a:spcBef>
              <a:buNone/>
            </a:pPr>
            <a:r>
              <a:rPr b="1" lang="en" sz="2600"/>
              <a:t>Random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2600"/>
              <a:t>Forest Classifier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3000"/>
          </a:p>
        </p:txBody>
      </p:sp>
      <p:sp>
        <p:nvSpPr>
          <p:cNvPr id="104" name="Shape 104"/>
          <p:cNvSpPr/>
          <p:nvPr/>
        </p:nvSpPr>
        <p:spPr>
          <a:xfrm>
            <a:off x="1479075" y="1295475"/>
            <a:ext cx="925500" cy="639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o</a:t>
            </a:r>
            <a:r>
              <a:rPr lang="en" sz="1800"/>
              <a:t>rder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1800"/>
              <a:t> data</a:t>
            </a:r>
          </a:p>
        </p:txBody>
      </p:sp>
      <p:sp>
        <p:nvSpPr>
          <p:cNvPr id="105" name="Shape 105"/>
          <p:cNvSpPr/>
          <p:nvPr/>
        </p:nvSpPr>
        <p:spPr>
          <a:xfrm>
            <a:off x="648325" y="2077650"/>
            <a:ext cx="1122000" cy="639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sneaker</a:t>
            </a:r>
            <a:r>
              <a:rPr lang="en" sz="1800"/>
              <a:t> data</a:t>
            </a:r>
          </a:p>
        </p:txBody>
      </p:sp>
      <p:sp>
        <p:nvSpPr>
          <p:cNvPr id="106" name="Shape 106"/>
          <p:cNvSpPr/>
          <p:nvPr/>
        </p:nvSpPr>
        <p:spPr>
          <a:xfrm>
            <a:off x="651125" y="3019800"/>
            <a:ext cx="1122000" cy="6390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/>
              <a:t>user</a:t>
            </a:r>
            <a:r>
              <a:rPr lang="en" sz="1800"/>
              <a:t> data</a:t>
            </a:r>
          </a:p>
        </p:txBody>
      </p:sp>
      <p:cxnSp>
        <p:nvCxnSpPr>
          <p:cNvPr id="107" name="Shape 107"/>
          <p:cNvCxnSpPr>
            <a:stCxn id="104" idx="3"/>
          </p:cNvCxnSpPr>
          <p:nvPr/>
        </p:nvCxnSpPr>
        <p:spPr>
          <a:xfrm>
            <a:off x="2404575" y="1614975"/>
            <a:ext cx="461100" cy="4911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8" name="Shape 108"/>
          <p:cNvCxnSpPr>
            <a:stCxn id="105" idx="3"/>
            <a:endCxn id="100" idx="1"/>
          </p:cNvCxnSpPr>
          <p:nvPr/>
        </p:nvCxnSpPr>
        <p:spPr>
          <a:xfrm>
            <a:off x="1770325" y="2397150"/>
            <a:ext cx="654900" cy="1458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9" name="Shape 109"/>
          <p:cNvCxnSpPr>
            <a:stCxn id="106" idx="3"/>
          </p:cNvCxnSpPr>
          <p:nvPr/>
        </p:nvCxnSpPr>
        <p:spPr>
          <a:xfrm flipH="1" rot="10800000">
            <a:off x="1773125" y="2978400"/>
            <a:ext cx="603600" cy="360900"/>
          </a:xfrm>
          <a:prstGeom prst="straightConnector1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0" name="Shape 110"/>
          <p:cNvSpPr txBox="1"/>
          <p:nvPr/>
        </p:nvSpPr>
        <p:spPr>
          <a:xfrm>
            <a:off x="2749200" y="-57550"/>
            <a:ext cx="30000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>
                <a:solidFill>
                  <a:schemeClr val="dk1"/>
                </a:solidFill>
              </a:rPr>
              <a:t>FraudBuster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 rotWithShape="1">
          <a:blip r:embed="rId3">
            <a:alphaModFix/>
          </a:blip>
          <a:srcRect b="0" l="4394" r="5001" t="4361"/>
          <a:stretch/>
        </p:blipFill>
        <p:spPr>
          <a:xfrm>
            <a:off x="-3450" y="30975"/>
            <a:ext cx="1597025" cy="126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/>
        </p:nvSpPr>
        <p:spPr>
          <a:xfrm>
            <a:off x="404200" y="1863625"/>
            <a:ext cx="4146900" cy="5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  with 0.6% false positive rate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1905600" y="351700"/>
            <a:ext cx="5332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600"/>
              <a:t>FraudBuster</a:t>
            </a:r>
            <a:r>
              <a:rPr b="1" lang="en" sz="360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3600"/>
              <a:t>Performance</a:t>
            </a:r>
          </a:p>
        </p:txBody>
      </p:sp>
      <p:graphicFrame>
        <p:nvGraphicFramePr>
          <p:cNvPr id="118" name="Shape 118"/>
          <p:cNvGraphicFramePr/>
          <p:nvPr/>
        </p:nvGraphicFramePr>
        <p:xfrm>
          <a:off x="735175" y="26097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{09C2CE8B-6674-48A9-B5B4-8E2D75DC7085}</a:tableStyleId>
              </a:tblPr>
              <a:tblGrid>
                <a:gridCol w="1588475"/>
                <a:gridCol w="1588475"/>
              </a:tblGrid>
              <a:tr h="676350">
                <a:tc>
                  <a:txBody>
                    <a:bodyPr>
                      <a:noAutofit/>
                    </a:bodyPr>
                    <a:lstStyle/>
                    <a:p>
                      <a:pPr lvl="0" rtl="0" algn="l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     </a:t>
                      </a:r>
                      <a:r>
                        <a:rPr lang="en" sz="2000">
                          <a:solidFill>
                            <a:schemeClr val="lt1"/>
                          </a:solidFill>
                        </a:rPr>
                        <a:t>recall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0.87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676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precision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0.85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676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F1_scor</a:t>
                      </a:r>
                      <a:r>
                        <a:rPr lang="en" sz="2000">
                          <a:solidFill>
                            <a:schemeClr val="lt1"/>
                          </a:solidFill>
                        </a:rPr>
                        <a:t>e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2000">
                          <a:solidFill>
                            <a:schemeClr val="lt1"/>
                          </a:solidFill>
                        </a:rPr>
                        <a:t>0.86</a:t>
                      </a: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1368" y="1863624"/>
            <a:ext cx="4612232" cy="311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511650" y="1050250"/>
            <a:ext cx="30129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800"/>
              <a:t>Feature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2800"/>
              <a:t>Importance </a:t>
            </a: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33333" l="6936" r="2859" t="8135"/>
          <a:stretch/>
        </p:blipFill>
        <p:spPr>
          <a:xfrm rot="5400000">
            <a:off x="4641887" y="973212"/>
            <a:ext cx="4610849" cy="3414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/>
          <p:nvPr/>
        </p:nvSpPr>
        <p:spPr>
          <a:xfrm>
            <a:off x="3408900" y="2595600"/>
            <a:ext cx="3827400" cy="257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zipcode difference </a:t>
            </a:r>
          </a:p>
        </p:txBody>
      </p:sp>
      <p:sp>
        <p:nvSpPr>
          <p:cNvPr id="127" name="Shape 127"/>
          <p:cNvSpPr/>
          <p:nvPr/>
        </p:nvSpPr>
        <p:spPr>
          <a:xfrm>
            <a:off x="3936150" y="3914875"/>
            <a:ext cx="2262600" cy="257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 IP difference</a:t>
            </a:r>
          </a:p>
        </p:txBody>
      </p:sp>
      <p:sp>
        <p:nvSpPr>
          <p:cNvPr id="128" name="Shape 128"/>
          <p:cNvSpPr/>
          <p:nvPr/>
        </p:nvSpPr>
        <p:spPr>
          <a:xfrm>
            <a:off x="3408900" y="2337087"/>
            <a:ext cx="3750900" cy="257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device use freq.</a:t>
            </a:r>
          </a:p>
        </p:txBody>
      </p:sp>
      <p:sp>
        <p:nvSpPr>
          <p:cNvPr id="129" name="Shape 129"/>
          <p:cNvSpPr/>
          <p:nvPr/>
        </p:nvSpPr>
        <p:spPr>
          <a:xfrm>
            <a:off x="3408900" y="460200"/>
            <a:ext cx="5245800" cy="257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time since account </a:t>
            </a:r>
          </a:p>
        </p:txBody>
      </p:sp>
      <p:sp>
        <p:nvSpPr>
          <p:cNvPr id="130" name="Shape 130"/>
          <p:cNvSpPr/>
          <p:nvPr/>
        </p:nvSpPr>
        <p:spPr>
          <a:xfrm>
            <a:off x="3408900" y="998475"/>
            <a:ext cx="4799700" cy="257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model popularity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3647900" y="789325"/>
            <a:ext cx="1314000" cy="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/>
        </p:nvSpPr>
        <p:spPr>
          <a:xfrm>
            <a:off x="4147425" y="647095"/>
            <a:ext cx="86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# owns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4147425" y="1185839"/>
            <a:ext cx="86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# wants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4060574" y="2787530"/>
            <a:ext cx="116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seller score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4375459" y="3005425"/>
            <a:ext cx="116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votes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2063675" y="341350"/>
            <a:ext cx="50079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Additional Insight: Fraudsters act faster!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2612" y="1442100"/>
            <a:ext cx="5008026" cy="345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/>
        </p:nvSpPr>
        <p:spPr>
          <a:xfrm>
            <a:off x="605225" y="2269825"/>
            <a:ext cx="8440500" cy="20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3000"/>
          </a:p>
          <a:p>
            <a:pPr lvl="0">
              <a:spcBef>
                <a:spcPts val="0"/>
              </a:spcBef>
              <a:buNone/>
            </a:pPr>
            <a:r>
              <a:rPr b="1" lang="en" sz="3000"/>
              <a:t>FraudBuster </a:t>
            </a:r>
            <a:r>
              <a:rPr b="1" lang="en" sz="3000"/>
              <a:t>Saves GOAT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3000"/>
              <a:t> &gt; $250K annually</a:t>
            </a:r>
          </a:p>
          <a:p>
            <a:pPr indent="-419100" lvl="0" marL="457200">
              <a:spcBef>
                <a:spcPts val="0"/>
              </a:spcBef>
              <a:buSzPct val="100000"/>
              <a:buChar char="+"/>
            </a:pPr>
            <a:r>
              <a:rPr b="1" lang="en" sz="3000"/>
              <a:t>man hours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3000"/>
              <a:t> 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sp>
        <p:nvSpPr>
          <p:cNvPr id="147" name="Shape 147"/>
          <p:cNvSpPr txBox="1"/>
          <p:nvPr/>
        </p:nvSpPr>
        <p:spPr>
          <a:xfrm>
            <a:off x="605225" y="1002300"/>
            <a:ext cx="7366500" cy="8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Increased recall</a:t>
            </a:r>
            <a:r>
              <a:rPr lang="en" sz="2400"/>
              <a:t>: </a:t>
            </a:r>
          </a:p>
          <a:p>
            <a:pPr indent="0" lvl="0" marL="914400" rtl="0">
              <a:spcBef>
                <a:spcPts val="0"/>
              </a:spcBef>
              <a:buNone/>
            </a:pPr>
            <a:r>
              <a:rPr lang="en" sz="2400"/>
              <a:t>52% to 87% </a:t>
            </a:r>
            <a:r>
              <a:rPr lang="en" sz="2400"/>
              <a:t>(&gt;1.67x)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Reduced false positive rate: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     		8.7 to 0.6% (14.5x)</a:t>
            </a: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2074" y="613340"/>
            <a:ext cx="2783575" cy="406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